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76" r:id="rId3"/>
    <p:sldId id="290" r:id="rId4"/>
    <p:sldId id="292" r:id="rId5"/>
    <p:sldId id="291" r:id="rId6"/>
    <p:sldId id="260" r:id="rId7"/>
    <p:sldId id="282" r:id="rId8"/>
    <p:sldId id="273" r:id="rId9"/>
    <p:sldId id="259" r:id="rId10"/>
    <p:sldId id="293" r:id="rId11"/>
    <p:sldId id="294" r:id="rId12"/>
    <p:sldId id="295" r:id="rId13"/>
    <p:sldId id="297" r:id="rId14"/>
    <p:sldId id="298" r:id="rId15"/>
    <p:sldId id="299" r:id="rId16"/>
    <p:sldId id="300" r:id="rId17"/>
    <p:sldId id="275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tal ginoux" initials="cg" lastIdx="0" clrIdx="0">
    <p:extLst>
      <p:ext uri="{19B8F6BF-5375-455C-9EA6-DF929625EA0E}">
        <p15:presenceInfo xmlns:p15="http://schemas.microsoft.com/office/powerpoint/2012/main" userId="a0bb0d49ca7b2a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3AAEA-6885-482B-B9DE-0F2B8E7AFC63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36A3-AFDD-4B92-866F-AF25F3C0D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6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66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51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37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309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57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05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036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35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11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792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41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45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01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20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91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592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23/01/2020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65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ixbleue.fr/IMG/pps/Animation.pps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www.croixbleue.fr/IMG/pdf/alcoologie.pdf" TargetMode="External"/><Relationship Id="rId7" Type="http://schemas.openxmlformats.org/officeDocument/2006/relationships/hyperlink" Target="http://www.croixbleue.fr/IMG/pps/Engagement.pps" TargetMode="External"/><Relationship Id="rId12" Type="http://schemas.openxmlformats.org/officeDocument/2006/relationships/hyperlink" Target="http://www.croixbleue.fr/IMG/pps/Accueil.pps" TargetMode="External"/><Relationship Id="rId2" Type="http://schemas.openxmlformats.org/officeDocument/2006/relationships/hyperlink" Target="http://www.croixbleue.fr/IMG/pdf/synap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ixbleue.fr/IMG/pps/Formation_initiale.pps" TargetMode="External"/><Relationship Id="rId11" Type="http://schemas.openxmlformats.org/officeDocument/2006/relationships/hyperlink" Target="http://www.croixbleue.fr/IMG/pps/Addictions.pps" TargetMode="External"/><Relationship Id="rId5" Type="http://schemas.openxmlformats.org/officeDocument/2006/relationships/hyperlink" Target="http://www.croixbleue.fr/IMG/pps/Entrer_en_relation.pps" TargetMode="External"/><Relationship Id="rId10" Type="http://schemas.openxmlformats.org/officeDocument/2006/relationships/hyperlink" Target="http://www.croixbleue.fr/IMG/pps/Ouverture.pps" TargetMode="External"/><Relationship Id="rId4" Type="http://schemas.openxmlformats.org/officeDocument/2006/relationships/hyperlink" Target="http://www.croixbleue.fr/IMG/pdf/dossier_presentation_2015.pdf" TargetMode="External"/><Relationship Id="rId9" Type="http://schemas.openxmlformats.org/officeDocument/2006/relationships/hyperlink" Target="http://www.croixbleue.fr/IMG/pps/Codependance.p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oixbleue.fr/IMG/xlsx/livre_comptes_2018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ixbleue.fr/IMG/pdf/note_generale_fin_annee_2018_pdf-2.pdf" TargetMode="External"/><Relationship Id="rId7" Type="http://schemas.openxmlformats.org/officeDocument/2006/relationships/hyperlink" Target="http://www.croixbleue.fr/IMG/xlsx/fiche_membre_2018.xlsx" TargetMode="External"/><Relationship Id="rId2" Type="http://schemas.openxmlformats.org/officeDocument/2006/relationships/hyperlink" Target="http://www.croixbleue.fr/IMG/pdf/note_explicative_recensement_2018_1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ixbleue.fr/IMG/xlsx/fiche_section_2018.xlsx" TargetMode="External"/><Relationship Id="rId5" Type="http://schemas.openxmlformats.org/officeDocument/2006/relationships/hyperlink" Target="http://www.croixbleue.fr/IMG/doc/rapport_moral_2018.doc" TargetMode="External"/><Relationship Id="rId4" Type="http://schemas.openxmlformats.org/officeDocument/2006/relationships/hyperlink" Target="http://www.croixbleue.fr/IMG/xls/prefacture_2019.xl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ixbleue.fr/IMG/xls/commandes_doc_interne_2019.xls" TargetMode="External"/><Relationship Id="rId3" Type="http://schemas.openxmlformats.org/officeDocument/2006/relationships/hyperlink" Target="http://www.croixbleue.fr/IMG/pdf/recu_don.pdf" TargetMode="External"/><Relationship Id="rId7" Type="http://schemas.openxmlformats.org/officeDocument/2006/relationships/hyperlink" Target="http://www.croixbleue.fr/IMG/xls/note_de_frais_abandon.xls" TargetMode="External"/><Relationship Id="rId2" Type="http://schemas.openxmlformats.org/officeDocument/2006/relationships/hyperlink" Target="http://www.croixbleue.fr/IMG/xlsx/livre_comptes_201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ixbleue.fr/IMG/xls/Bareme_deplacements.xls" TargetMode="External"/><Relationship Id="rId5" Type="http://schemas.openxmlformats.org/officeDocument/2006/relationships/hyperlink" Target="http://www.croixbleue.fr/IMG/xlsx/note_de_frais-2019_groupe_et_section.xlsx" TargetMode="External"/><Relationship Id="rId4" Type="http://schemas.openxmlformats.org/officeDocument/2006/relationships/hyperlink" Target="http://www.croixbleue.fr/IMG/doc/recu_dons_croix_bleue.do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3xmi.it/pagina.phtml?_id_articolo=9958-Due-nuove-iniziative-per-offrire-e-ricevere-servizi-in-zona-3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20.jpeg"/><Relationship Id="rId5" Type="http://schemas.openxmlformats.org/officeDocument/2006/relationships/hyperlink" Target="mailto:cbleuesiege@gmail.com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9572"/>
            <a:ext cx="7486777" cy="6606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rgbClr val="3808EA"/>
                </a:solidFill>
                <a:latin typeface="Cooper Black" panose="0208090404030B020404" pitchFamily="18" charset="0"/>
              </a:rPr>
              <a:t>LA CROIX BLEUE FRANCAISE</a:t>
            </a:r>
          </a:p>
        </p:txBody>
      </p:sp>
      <p:pic>
        <p:nvPicPr>
          <p:cNvPr id="4" name="Espace réservé du contenu 3" descr="cb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9392" y="2492896"/>
            <a:ext cx="3491111" cy="162087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CF5A6DC-8DFA-404B-8101-94F5655285D3}"/>
              </a:ext>
            </a:extLst>
          </p:cNvPr>
          <p:cNvSpPr txBox="1">
            <a:spLocks/>
          </p:cNvSpPr>
          <p:nvPr/>
        </p:nvSpPr>
        <p:spPr>
          <a:xfrm>
            <a:off x="-136223" y="1000270"/>
            <a:ext cx="8530031" cy="178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2060"/>
                </a:solidFill>
                <a:latin typeface="Cooper Black" panose="0208090404030B020404" pitchFamily="18" charset="0"/>
              </a:rPr>
              <a:t>REUNION DES RESPONSABLES</a:t>
            </a:r>
          </a:p>
          <a:p>
            <a:r>
              <a:rPr lang="fr-FR" sz="3000" dirty="0">
                <a:solidFill>
                  <a:srgbClr val="002060"/>
                </a:solidFill>
                <a:latin typeface="Cooper Black" panose="0208090404030B020404" pitchFamily="18" charset="0"/>
              </a:rPr>
              <a:t>Du 30 novembre, 1 et 2 décembre 2018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EEE5E2E-0B22-4F1F-8BC5-050A480D8588}"/>
              </a:ext>
            </a:extLst>
          </p:cNvPr>
          <p:cNvSpPr txBox="1">
            <a:spLocks/>
          </p:cNvSpPr>
          <p:nvPr/>
        </p:nvSpPr>
        <p:spPr>
          <a:xfrm>
            <a:off x="107504" y="4428403"/>
            <a:ext cx="8229600" cy="213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2060"/>
                </a:solidFill>
                <a:latin typeface="Cooper Black" panose="0208090404030B020404" pitchFamily="18" charset="0"/>
              </a:rPr>
              <a:t>ATELIER N°2 </a:t>
            </a:r>
          </a:p>
          <a:p>
            <a:endParaRPr lang="fr-FR" sz="20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Cooper Black" panose="0208090404030B020404" pitchFamily="18" charset="0"/>
              </a:rPr>
              <a:t>ROLE ET MISSIONS DU SIEGE et du </a:t>
            </a:r>
          </a:p>
          <a:p>
            <a:r>
              <a:rPr lang="fr-FR" sz="2000" dirty="0">
                <a:solidFill>
                  <a:srgbClr val="002060"/>
                </a:solidFill>
                <a:latin typeface="Cooper Black" panose="0208090404030B020404" pitchFamily="18" charset="0"/>
              </a:rPr>
              <a:t>CONSEIL D’ADMINISTRATION</a:t>
            </a:r>
          </a:p>
          <a:p>
            <a:r>
              <a:rPr lang="fr-FR" sz="2000" dirty="0">
                <a:solidFill>
                  <a:srgbClr val="002060"/>
                </a:solidFill>
                <a:latin typeface="Cooper Black" panose="0208090404030B020404" pitchFamily="18" charset="0"/>
              </a:rPr>
              <a:t>DOCS de fin d’année</a:t>
            </a:r>
          </a:p>
        </p:txBody>
      </p:sp>
    </p:spTree>
    <p:extLst>
      <p:ext uri="{BB962C8B-B14F-4D97-AF65-F5344CB8AC3E}">
        <p14:creationId xmlns:p14="http://schemas.microsoft.com/office/powerpoint/2010/main" val="426675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60">
        <p159:morph option="byObject"/>
      </p:transition>
    </mc:Choice>
    <mc:Fallback xmlns="">
      <p:transition spd="slow" advTm="196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BD018-56D9-42FD-BDEE-D32962DC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5976664" cy="64105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accent2">
                    <a:lumMod val="50000"/>
                  </a:schemeClr>
                </a:solidFill>
              </a:rPr>
              <a:t>LA COMMISSION DE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E3CB1-61BA-4836-AD62-1729A8B5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29698"/>
            <a:ext cx="7560840" cy="6000080"/>
          </a:xfrm>
        </p:spPr>
        <p:txBody>
          <a:bodyPr>
            <a:normAutofit lnSpcReduction="10000"/>
          </a:bodyPr>
          <a:lstStyle/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</a:rPr>
              <a:t>Modules Formation</a:t>
            </a:r>
            <a:r>
              <a:rPr lang="fr-FR" sz="2500" b="1" dirty="0"/>
              <a:t> </a:t>
            </a:r>
            <a:r>
              <a:rPr lang="fr-FR" sz="2500" b="1" dirty="0">
                <a:solidFill>
                  <a:schemeClr val="accent2">
                    <a:lumMod val="50000"/>
                  </a:schemeClr>
                </a:solidFill>
              </a:rPr>
              <a:t>CROIX BLEUE </a:t>
            </a:r>
          </a:p>
          <a:p>
            <a:r>
              <a:rPr lang="fr-FR" sz="2500" b="1" u="sng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Boite à Outils</a:t>
            </a:r>
            <a:endParaRPr lang="fr-FR" sz="25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Alcoologie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de la Croix Bleue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Entrer en relation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Formation Initiale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L’engagement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L’animation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codépendance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L’ouverture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Addictions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L’Accueil</a:t>
            </a:r>
            <a:endParaRPr lang="fr-FR" sz="25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8194" name="Picture 2" descr="RÃ©sultat de recherche d'images pour &quot;DESSIN DE FORMATION&quot;">
            <a:extLst>
              <a:ext uri="{FF2B5EF4-FFF2-40B4-BE49-F238E27FC236}">
                <a16:creationId xmlns:a16="http://schemas.microsoft.com/office/drawing/2014/main" id="{F3A9B367-64EA-4A4E-8B09-C96731F7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213568" cy="21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8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12AF8-E807-4D5B-848B-47C0AA35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124744"/>
            <a:ext cx="5328592" cy="5429732"/>
          </a:xfrm>
        </p:spPr>
        <p:txBody>
          <a:bodyPr>
            <a:normAutofit fontScale="92500" lnSpcReduction="20000"/>
          </a:bodyPr>
          <a:lstStyle/>
          <a:p>
            <a:r>
              <a:rPr lang="fr-FR" sz="3000" b="1" dirty="0">
                <a:highlight>
                  <a:srgbClr val="00FF00"/>
                </a:highlight>
              </a:rPr>
              <a:t>FORMATIONS</a:t>
            </a:r>
          </a:p>
          <a:p>
            <a:pPr marL="0" indent="0">
              <a:buNone/>
            </a:pPr>
            <a:endParaRPr lang="fr-FR" sz="3000" b="1" dirty="0">
              <a:highlight>
                <a:srgbClr val="00FF00"/>
              </a:highlight>
            </a:endParaRPr>
          </a:p>
          <a:p>
            <a:pPr>
              <a:buFontTx/>
              <a:buChar char="-"/>
            </a:pPr>
            <a:r>
              <a:rPr lang="fr-FR" sz="3000" b="1" dirty="0"/>
              <a:t>NATIONALES</a:t>
            </a:r>
          </a:p>
          <a:p>
            <a:pPr>
              <a:buFontTx/>
              <a:buChar char="-"/>
            </a:pPr>
            <a:r>
              <a:rPr lang="fr-FR" sz="3000" b="1" dirty="0"/>
              <a:t>REGIONALES</a:t>
            </a:r>
          </a:p>
          <a:p>
            <a:pPr>
              <a:buFontTx/>
              <a:buChar char="-"/>
            </a:pPr>
            <a:r>
              <a:rPr lang="fr-FR" sz="3000" b="1" dirty="0"/>
              <a:t>LOCALES</a:t>
            </a:r>
          </a:p>
          <a:p>
            <a:pPr>
              <a:buFontTx/>
              <a:buChar char="-"/>
            </a:pPr>
            <a:endParaRPr lang="fr-FR" sz="3000" b="1" dirty="0"/>
          </a:p>
          <a:p>
            <a:r>
              <a:rPr lang="fr-FR" sz="3000" b="1" dirty="0"/>
              <a:t>PROPOSITIONS DE FORMATION </a:t>
            </a:r>
          </a:p>
          <a:p>
            <a:pPr>
              <a:buFontTx/>
              <a:buChar char="-"/>
            </a:pPr>
            <a:endParaRPr lang="fr-FR" sz="3000" b="1" dirty="0"/>
          </a:p>
          <a:p>
            <a:pPr marL="0" indent="0">
              <a:buNone/>
            </a:pPr>
            <a:endParaRPr lang="fr-FR" sz="3000" b="1" dirty="0"/>
          </a:p>
          <a:p>
            <a:r>
              <a:rPr lang="fr-FR" sz="3000" b="1" dirty="0"/>
              <a:t>FORMATIONS CAMERUP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9218" name="Picture 2" descr="RÃ©sultat de recherche d'images pour &quot;DESSIN DE FORMATION&quot;">
            <a:extLst>
              <a:ext uri="{FF2B5EF4-FFF2-40B4-BE49-F238E27FC236}">
                <a16:creationId xmlns:a16="http://schemas.microsoft.com/office/drawing/2014/main" id="{D80D2761-72B3-4ED0-A46B-66381658F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r="34092" b="-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1459051-BA3A-43F7-8766-93BB0AB5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03524"/>
            <a:ext cx="5573216" cy="654757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accent2">
                    <a:lumMod val="50000"/>
                  </a:schemeClr>
                </a:solidFill>
              </a:rPr>
              <a:t>LA COMMISSION DE FORMATION</a:t>
            </a:r>
          </a:p>
        </p:txBody>
      </p:sp>
    </p:spTree>
    <p:extLst>
      <p:ext uri="{BB962C8B-B14F-4D97-AF65-F5344CB8AC3E}">
        <p14:creationId xmlns:p14="http://schemas.microsoft.com/office/powerpoint/2010/main" val="178158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9E972-6161-4682-BF59-D7937630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91" y="1340768"/>
            <a:ext cx="6696745" cy="5400600"/>
          </a:xfrm>
        </p:spPr>
        <p:txBody>
          <a:bodyPr>
            <a:normAutofit/>
          </a:bodyPr>
          <a:lstStyle/>
          <a:p>
            <a:r>
              <a:rPr lang="fr-FR" sz="3000" dirty="0"/>
              <a:t> PREPARE</a:t>
            </a:r>
          </a:p>
          <a:p>
            <a:endParaRPr lang="fr-FR" sz="3000" dirty="0"/>
          </a:p>
          <a:p>
            <a:r>
              <a:rPr lang="fr-FR" sz="3000" dirty="0"/>
              <a:t> COLLECTE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/>
              <a:t> REGROUPE</a:t>
            </a:r>
          </a:p>
          <a:p>
            <a:endParaRPr lang="fr-FR" sz="3000" dirty="0"/>
          </a:p>
          <a:p>
            <a:r>
              <a:rPr lang="fr-FR" sz="3000" dirty="0"/>
              <a:t> ORGANISE</a:t>
            </a:r>
          </a:p>
          <a:p>
            <a:endParaRPr lang="fr-FR" sz="3000" dirty="0"/>
          </a:p>
          <a:p>
            <a:r>
              <a:rPr lang="fr-FR" sz="3000" dirty="0"/>
              <a:t> CONSEILLE</a:t>
            </a:r>
          </a:p>
          <a:p>
            <a:endParaRPr lang="fr-FR" sz="3000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63AA07A-62E4-43F9-A39D-102544A5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73" y="465920"/>
            <a:ext cx="5546576" cy="73116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accent2">
                    <a:lumMod val="50000"/>
                  </a:schemeClr>
                </a:solidFill>
              </a:rPr>
              <a:t>LA COMMISSION DES FINANCES</a:t>
            </a:r>
          </a:p>
        </p:txBody>
      </p:sp>
      <p:pic>
        <p:nvPicPr>
          <p:cNvPr id="12290" name="Picture 2" descr="RÃ©sultat de recherche d'images pour &quot;DESSIN DE FINANCE&quot;">
            <a:extLst>
              <a:ext uri="{FF2B5EF4-FFF2-40B4-BE49-F238E27FC236}">
                <a16:creationId xmlns:a16="http://schemas.microsoft.com/office/drawing/2014/main" id="{AEFDE35F-876D-4D50-B225-618C2FA9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4353"/>
            <a:ext cx="26384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Ã©sultat de recherche d'images pour &quot;DESSIN D'ORDINATEUR&quot;">
            <a:extLst>
              <a:ext uri="{FF2B5EF4-FFF2-40B4-BE49-F238E27FC236}">
                <a16:creationId xmlns:a16="http://schemas.microsoft.com/office/drawing/2014/main" id="{B730EF11-BFAD-496E-BEE0-3BE429B7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80" y="4843637"/>
            <a:ext cx="2249969" cy="15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13A89E-8173-4A67-9F28-49B140C71645}"/>
              </a:ext>
            </a:extLst>
          </p:cNvPr>
          <p:cNvSpPr/>
          <p:nvPr/>
        </p:nvSpPr>
        <p:spPr>
          <a:xfrm>
            <a:off x="3245172" y="3321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Livre de comptes Groupe ou Section (Format Excel)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668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231CEC-128C-421A-A863-0A8B37DE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664"/>
            <a:ext cx="5546576" cy="73116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accent2">
                    <a:lumMod val="50000"/>
                  </a:schemeClr>
                </a:solidFill>
              </a:rPr>
              <a:t>LA COMMISSION DES FINANCES</a:t>
            </a:r>
          </a:p>
        </p:txBody>
      </p:sp>
      <p:pic>
        <p:nvPicPr>
          <p:cNvPr id="10242" name="Picture 2" descr="RÃ©sultat de recherche d'images pour &quot;DESSIN DE COMPTABILITE&quot;">
            <a:extLst>
              <a:ext uri="{FF2B5EF4-FFF2-40B4-BE49-F238E27FC236}">
                <a16:creationId xmlns:a16="http://schemas.microsoft.com/office/drawing/2014/main" id="{FC846750-0713-44F7-A417-7FD5E4F54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20428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DD3DC0F-4068-438D-AFF4-EB8CADA891E4}"/>
              </a:ext>
            </a:extLst>
          </p:cNvPr>
          <p:cNvSpPr txBox="1">
            <a:spLocks/>
          </p:cNvSpPr>
          <p:nvPr/>
        </p:nvSpPr>
        <p:spPr>
          <a:xfrm>
            <a:off x="596116" y="1412776"/>
            <a:ext cx="66967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/>
              <a:t>OUVRE</a:t>
            </a:r>
          </a:p>
          <a:p>
            <a:endParaRPr lang="fr-FR" sz="3000" dirty="0"/>
          </a:p>
          <a:p>
            <a:r>
              <a:rPr lang="fr-FR" sz="3000" dirty="0"/>
              <a:t>CLOTURE</a:t>
            </a:r>
          </a:p>
          <a:p>
            <a:endParaRPr lang="fr-FR" sz="3000" dirty="0"/>
          </a:p>
          <a:p>
            <a:r>
              <a:rPr lang="fr-FR" sz="3000" dirty="0"/>
              <a:t>DELEGUE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/>
              <a:t>COMMUNIQUE</a:t>
            </a:r>
          </a:p>
          <a:p>
            <a:endParaRPr lang="fr-FR" sz="3000" dirty="0"/>
          </a:p>
          <a:p>
            <a:r>
              <a:rPr lang="fr-FR" sz="3000" dirty="0"/>
              <a:t>VEILLE</a:t>
            </a:r>
          </a:p>
          <a:p>
            <a:endParaRPr lang="fr-FR" sz="3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47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9D6EB-F4F4-4904-B4BC-D8862EA8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536"/>
            <a:ext cx="6347713" cy="130723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DOCS DE FIN D’ANNEE: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ce qui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CD216-8491-4BD4-9B3B-90514A01D0BD}"/>
              </a:ext>
            </a:extLst>
          </p:cNvPr>
          <p:cNvSpPr/>
          <p:nvPr/>
        </p:nvSpPr>
        <p:spPr>
          <a:xfrm>
            <a:off x="323528" y="1124744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explicative pour le Recensement Annuel 2018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 Générale de fin d’année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 err="1">
                <a:solidFill>
                  <a:schemeClr val="accent2">
                    <a:lumMod val="5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Pré-Facturation</a:t>
            </a: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 (Format Excel)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Rapport moral (Format Word - Vous pouvez adapter le format </a:t>
            </a:r>
            <a:r>
              <a:rPr lang="fr-FR" sz="3000" dirty="0" err="1">
                <a:solidFill>
                  <a:schemeClr val="accent2">
                    <a:lumMod val="5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fonction de vos besoins)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Recensement Annuel - Fiche Section 2018 (Format Excel)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Recensement Annuel - Fiche Membre 2018 (Format Excel)</a:t>
            </a:r>
            <a:endParaRPr lang="fr-FR" sz="30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endParaRPr lang="fr-FR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233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4B82B-A77B-4AEC-B230-5B9D8E34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5979"/>
            <a:ext cx="6347713" cy="115513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DOCS DE FIN D’ANNEE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ce qui change 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EB939F-AD68-4F64-B91C-90104E8C1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7"/>
            <a:ext cx="7056783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Livre de comptes Groupe ou Section (Format Excel)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u="sng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Reçu de Don (Format </a:t>
            </a:r>
            <a:r>
              <a:rPr lang="fr-FR" sz="3200" u="sng" dirty="0" err="1">
                <a:solidFill>
                  <a:schemeClr val="accent2">
                    <a:lumMod val="5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fr-FR" sz="3200" u="sng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modifiable)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Reçu de Don (Format Version Word)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 de Frais (Format Excel)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Barème frais de déplacements (Format Excel)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 de Frais avec abandon en don (Format Excel)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Commandes de documentation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95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21582-0492-475C-B099-E816511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6347713" cy="1320800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DOCS DE FIN D’ANNEE VOS PROPOSITIONS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F02A0-89D3-495D-9C3E-FE092F34A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6698703" cy="432048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04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6220" y="2276872"/>
            <a:ext cx="3833180" cy="2088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5000" dirty="0">
                <a:latin typeface="Brush Script MT" pitchFamily="66" charset="0"/>
              </a:rPr>
              <a:t>Merci de votre attention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97776A-9DDC-48AC-B66A-B090EB506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05" r="31592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"/>
    </mc:Choice>
    <mc:Fallback xmlns="">
      <p:transition spd="slow" advTm="26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D5087B1C-4DA4-4690-BBDA-E7EBB116B5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000" r="21667" b="21249"/>
          <a:stretch/>
        </p:blipFill>
        <p:spPr bwMode="auto">
          <a:xfrm>
            <a:off x="4901289" y="5216589"/>
            <a:ext cx="1263134" cy="1463860"/>
          </a:xfrm>
          <a:prstGeom prst="rect">
            <a:avLst/>
          </a:prstGeom>
          <a:noFill/>
          <a:ln>
            <a:noFill/>
          </a:ln>
          <a:effectLst>
            <a:glow rad="127000">
              <a:srgbClr val="92D050"/>
            </a:glow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Une image contenant personne, homme, verres, mur&#10;&#10;Description générée avec un niveau de confiance très élevé">
            <a:extLst>
              <a:ext uri="{FF2B5EF4-FFF2-40B4-BE49-F238E27FC236}">
                <a16:creationId xmlns:a16="http://schemas.microsoft.com/office/drawing/2014/main" id="{FA2AFB29-FD56-4EF3-88D6-927A38871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59" y="3962032"/>
            <a:ext cx="1244877" cy="1346535"/>
          </a:xfrm>
          <a:prstGeom prst="rect">
            <a:avLst/>
          </a:prstGeom>
          <a:effectLst>
            <a:glow rad="127000">
              <a:schemeClr val="accent5"/>
            </a:glow>
            <a:softEdge rad="1270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4" name="Image 1" descr="daniel allani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97329" y="3380432"/>
            <a:ext cx="1135838" cy="1572698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0" y="2845275"/>
            <a:ext cx="1252374" cy="1435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rgbClr val="7030A0">
                <a:alpha val="4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Ellipse 11"/>
          <p:cNvSpPr/>
          <p:nvPr/>
        </p:nvSpPr>
        <p:spPr>
          <a:xfrm>
            <a:off x="3048009" y="591410"/>
            <a:ext cx="1311720" cy="152104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6235691" y="2238664"/>
            <a:ext cx="1364654" cy="146386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lipse 14"/>
          <p:cNvSpPr/>
          <p:nvPr/>
        </p:nvSpPr>
        <p:spPr>
          <a:xfrm>
            <a:off x="3163363" y="2467425"/>
            <a:ext cx="1364654" cy="1631842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0" y="687316"/>
            <a:ext cx="1195658" cy="1569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 : coins arrondis 17"/>
          <p:cNvSpPr/>
          <p:nvPr/>
        </p:nvSpPr>
        <p:spPr>
          <a:xfrm>
            <a:off x="6296591" y="673533"/>
            <a:ext cx="1416581" cy="1444466"/>
          </a:xfrm>
          <a:prstGeom prst="roundRect">
            <a:avLst>
              <a:gd name="adj" fmla="val 10000"/>
            </a:avLst>
          </a:prstGeom>
          <a:blipFill rotWithShape="0">
            <a:blip r:embed="rId10"/>
            <a:srcRect/>
            <a:stretch>
              <a:fillRect t="-13000" b="-13000"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ZoneTexte 2"/>
          <p:cNvSpPr txBox="1"/>
          <p:nvPr/>
        </p:nvSpPr>
        <p:spPr>
          <a:xfrm>
            <a:off x="13261" y="643075"/>
            <a:ext cx="1311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Guilaine MIRANDA</a:t>
            </a:r>
          </a:p>
          <a:p>
            <a:pPr algn="ctr"/>
            <a:r>
              <a:rPr lang="fr-FR" sz="1600" b="1" dirty="0"/>
              <a:t>Présidente Nationale</a:t>
            </a:r>
          </a:p>
          <a:p>
            <a:pPr lvl="0" algn="ctr"/>
            <a:r>
              <a:rPr lang="fr-FR" sz="1600" b="1" dirty="0"/>
              <a:t> Vice-présidente CAMERUP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87618" y="2558448"/>
            <a:ext cx="138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</a:rPr>
              <a:t>Michèle PAUPARDIN</a:t>
            </a:r>
          </a:p>
          <a:p>
            <a:pPr lvl="0" algn="ctr"/>
            <a:r>
              <a:rPr lang="fr-FR" b="1" dirty="0">
                <a:solidFill>
                  <a:schemeClr val="bg1"/>
                </a:solidFill>
              </a:rPr>
              <a:t> Comité camping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6590" y="834145"/>
            <a:ext cx="1944216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Ludovic LANG</a:t>
            </a:r>
          </a:p>
          <a:p>
            <a:pPr lvl="0" algn="ctr"/>
            <a:r>
              <a:rPr lang="fr-FR" b="1" dirty="0"/>
              <a:t> </a:t>
            </a:r>
            <a:r>
              <a:rPr lang="fr-FR" sz="1600" b="1" dirty="0"/>
              <a:t>Trésorier</a:t>
            </a:r>
            <a:r>
              <a:rPr lang="fr-FR" b="1" dirty="0"/>
              <a:t> national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11195" y="2236643"/>
            <a:ext cx="172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/>
              <a:t>Marie CONSTANCIAS</a:t>
            </a:r>
          </a:p>
          <a:p>
            <a:pPr lvl="0"/>
            <a:r>
              <a:rPr lang="fr-FR" sz="1600" b="1" dirty="0"/>
              <a:t>Secrétaire nationale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695" y="64798"/>
            <a:ext cx="9122610" cy="4880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CONSEIL D’ADMINISTRATION de la CROIX BLEUE 2018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7190" y="2901104"/>
            <a:ext cx="1688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/>
              <a:t>Linda WINTER Vice-présidente </a:t>
            </a:r>
          </a:p>
          <a:p>
            <a:pPr lvl="0" algn="ctr"/>
            <a:r>
              <a:rPr lang="fr-FR" sz="1600" b="1" dirty="0"/>
              <a:t>et Administratrice de la CAMERUP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238651" y="4362726"/>
            <a:ext cx="1840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Daniel </a:t>
            </a:r>
            <a:r>
              <a:rPr lang="fr-FR" sz="1600" b="1" dirty="0"/>
              <a:t>ALLANIC</a:t>
            </a:r>
          </a:p>
          <a:p>
            <a:pPr algn="ctr"/>
            <a:r>
              <a:rPr lang="fr-FR" sz="1600" b="1" dirty="0"/>
              <a:t>Commission</a:t>
            </a:r>
            <a:r>
              <a:rPr lang="fr-FR" b="1" dirty="0"/>
              <a:t> Formation</a:t>
            </a:r>
          </a:p>
          <a:p>
            <a:pPr lvl="0" algn="ctr"/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7687618" y="574745"/>
            <a:ext cx="1470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Jean Jacques DIETSCH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Coordinateur des membres isolés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EC190-5D47-43B1-8DAE-6F68AEABB6DD}"/>
              </a:ext>
            </a:extLst>
          </p:cNvPr>
          <p:cNvSpPr/>
          <p:nvPr/>
        </p:nvSpPr>
        <p:spPr>
          <a:xfrm>
            <a:off x="35125" y="4969105"/>
            <a:ext cx="1688861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Marc MARGELIDON</a:t>
            </a:r>
          </a:p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Patient Expert</a:t>
            </a:r>
          </a:p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Administrateur de la CAMERUP</a:t>
            </a:r>
          </a:p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Commission de Formation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A0DF6A-00C2-4ED6-8F9B-7C16EE43A79E}"/>
              </a:ext>
            </a:extLst>
          </p:cNvPr>
          <p:cNvSpPr txBox="1"/>
          <p:nvPr/>
        </p:nvSpPr>
        <p:spPr>
          <a:xfrm>
            <a:off x="7600345" y="4266914"/>
            <a:ext cx="1837479" cy="8437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Henry</a:t>
            </a:r>
          </a:p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CASANOVA Documentation</a:t>
            </a:r>
          </a:p>
        </p:txBody>
      </p:sp>
      <p:pic>
        <p:nvPicPr>
          <p:cNvPr id="20" name="Image 19" descr="Une image contenant homme, personne, mur, verres&#10;&#10;Description générée avec un niveau de confiance très élevé">
            <a:extLst>
              <a:ext uri="{FF2B5EF4-FFF2-40B4-BE49-F238E27FC236}">
                <a16:creationId xmlns:a16="http://schemas.microsoft.com/office/drawing/2014/main" id="{BC3F0DAC-633B-48D6-B217-4F1D1FF97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9" y="4969105"/>
            <a:ext cx="1533670" cy="16073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127000">
              <a:schemeClr val="accent3"/>
            </a:glow>
            <a:softEdge rad="12700"/>
          </a:effectLst>
          <a:scene3d>
            <a:camera prst="orthographicFront"/>
            <a:lightRig rig="threePt" dir="t"/>
          </a:scene3d>
          <a:sp3d extrusionH="76200" contourW="12700">
            <a:bevelB prst="angle"/>
            <a:extrusionClr>
              <a:schemeClr val="bg1"/>
            </a:extrusionClr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09BDFB3-E38C-4B36-86C6-6954CC0C843F}"/>
              </a:ext>
            </a:extLst>
          </p:cNvPr>
          <p:cNvSpPr txBox="1"/>
          <p:nvPr/>
        </p:nvSpPr>
        <p:spPr>
          <a:xfrm>
            <a:off x="6441001" y="5590561"/>
            <a:ext cx="1837479" cy="8437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Alain CHARPENTIER</a:t>
            </a:r>
          </a:p>
          <a:p>
            <a:pPr lvl="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fr-FR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MEMBRE COOPTE</a:t>
            </a:r>
          </a:p>
        </p:txBody>
      </p:sp>
    </p:spTree>
    <p:extLst>
      <p:ext uri="{BB962C8B-B14F-4D97-AF65-F5344CB8AC3E}">
        <p14:creationId xmlns:p14="http://schemas.microsoft.com/office/powerpoint/2010/main" val="5304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"/>
    </mc:Choice>
    <mc:Fallback xmlns="">
      <p:transition spd="slow" advTm="4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77D206-6F4F-4765-869B-6DB6BE55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03594"/>
            <a:ext cx="7992888" cy="5544616"/>
          </a:xfrm>
        </p:spPr>
        <p:txBody>
          <a:bodyPr>
            <a:normAutofit lnSpcReduction="10000"/>
          </a:bodyPr>
          <a:lstStyle/>
          <a:p>
            <a:r>
              <a:rPr lang="fr-FR" sz="3000" dirty="0">
                <a:highlight>
                  <a:srgbClr val="00FF00"/>
                </a:highlight>
              </a:rPr>
              <a:t>SES DEVOIRS</a:t>
            </a:r>
          </a:p>
          <a:p>
            <a:pPr>
              <a:buFontTx/>
              <a:buChar char="-"/>
            </a:pPr>
            <a:r>
              <a:rPr lang="fr-FR" sz="3000" b="1" dirty="0"/>
              <a:t>Confidentialité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Unité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Travail d’équipe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Assiduité</a:t>
            </a:r>
          </a:p>
          <a:p>
            <a:pPr>
              <a:buFontTx/>
              <a:buChar char="-"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Image de la CROIX BLEUE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DA8200B-D78E-48AA-A955-68D98E7385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09790"/>
            <a:ext cx="8568952" cy="648072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CONSEIL D’ADMINISTRATION de la CROIX BLEUE 2018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1026" name="Picture 2" descr="RÃ©sultat de recherche d'images pour &quot;dessin de travail d Ã©quipe&quot;">
            <a:extLst>
              <a:ext uri="{FF2B5EF4-FFF2-40B4-BE49-F238E27FC236}">
                <a16:creationId xmlns:a16="http://schemas.microsoft.com/office/drawing/2014/main" id="{FAFA5181-BF97-489B-AB22-8115FCA4E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1"/>
          <a:stretch/>
        </p:blipFill>
        <p:spPr bwMode="auto">
          <a:xfrm>
            <a:off x="4139952" y="1103594"/>
            <a:ext cx="3221473" cy="45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7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59067-8B06-4C99-B647-D472CD31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60637"/>
            <a:ext cx="6347714" cy="4196539"/>
          </a:xfrm>
        </p:spPr>
        <p:txBody>
          <a:bodyPr/>
          <a:lstStyle/>
          <a:p>
            <a:r>
              <a:rPr lang="fr-FR" sz="3000" b="1" dirty="0">
                <a:highlight>
                  <a:srgbClr val="00FF00"/>
                </a:highlight>
              </a:rPr>
              <a:t>SES DROITS</a:t>
            </a:r>
          </a:p>
          <a:p>
            <a:pPr marL="0" indent="0">
              <a:buNone/>
            </a:pPr>
            <a:endParaRPr lang="fr-FR" sz="3000" b="1" dirty="0">
              <a:highlight>
                <a:srgbClr val="00FF00"/>
              </a:highlight>
            </a:endParaRPr>
          </a:p>
          <a:p>
            <a:pPr>
              <a:buFontTx/>
              <a:buChar char="-"/>
            </a:pPr>
            <a:r>
              <a:rPr lang="fr-FR" sz="3000" b="1" dirty="0"/>
              <a:t>Avoir sa place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Donner son avis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Droits statutaires- légitimité</a:t>
            </a:r>
          </a:p>
          <a:p>
            <a:endParaRPr lang="fr-FR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2B40E3D-C139-4C40-A65D-B4DBFABEC2A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28229"/>
            <a:ext cx="8784976" cy="709695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CONSEIL D’ADMINISTRATION de la CROIX BLEUE 2018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3074" name="Picture 2" descr="RÃ©sultat de recherche d'images pour &quot;dessin de justice&quot;">
            <a:extLst>
              <a:ext uri="{FF2B5EF4-FFF2-40B4-BE49-F238E27FC236}">
                <a16:creationId xmlns:a16="http://schemas.microsoft.com/office/drawing/2014/main" id="{9DD2DC35-0CE4-4A1A-B200-5BE145BDD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 bwMode="auto">
          <a:xfrm>
            <a:off x="5148064" y="2492896"/>
            <a:ext cx="1944590" cy="15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1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CDFB4-8B56-4D8C-A4E8-6463DC16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05" y="1052736"/>
            <a:ext cx="7272808" cy="5452468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dirty="0">
                <a:highlight>
                  <a:srgbClr val="00FF00"/>
                </a:highlight>
              </a:rPr>
              <a:t>SES COMPETENCES</a:t>
            </a:r>
          </a:p>
          <a:p>
            <a:pPr>
              <a:buFontTx/>
              <a:buChar char="-"/>
            </a:pPr>
            <a:r>
              <a:rPr lang="fr-FR" sz="3200" b="1" dirty="0"/>
              <a:t>Expérience</a:t>
            </a:r>
          </a:p>
          <a:p>
            <a:pPr marL="0" indent="0">
              <a:buNone/>
            </a:pPr>
            <a:endParaRPr lang="fr-FR" sz="3200" b="1" dirty="0"/>
          </a:p>
          <a:p>
            <a:pPr>
              <a:buFontTx/>
              <a:buChar char="-"/>
            </a:pPr>
            <a:r>
              <a:rPr lang="fr-FR" sz="3200" b="1" dirty="0"/>
              <a:t>Ouverture</a:t>
            </a:r>
          </a:p>
          <a:p>
            <a:pPr marL="0" indent="0">
              <a:buNone/>
            </a:pPr>
            <a:endParaRPr lang="fr-FR" sz="3200" b="1" dirty="0"/>
          </a:p>
          <a:p>
            <a:pPr>
              <a:buFontTx/>
              <a:buChar char="-"/>
            </a:pPr>
            <a:r>
              <a:rPr lang="fr-FR" sz="3200" b="1" dirty="0"/>
              <a:t>Humaines</a:t>
            </a:r>
          </a:p>
          <a:p>
            <a:pPr marL="0" indent="0">
              <a:buNone/>
            </a:pPr>
            <a:endParaRPr lang="fr-FR" sz="3200" b="1" dirty="0"/>
          </a:p>
          <a:p>
            <a:pPr>
              <a:buFontTx/>
              <a:buChar char="-"/>
            </a:pPr>
            <a:r>
              <a:rPr lang="fr-FR" sz="3200" b="1" dirty="0"/>
              <a:t>Professionnelles</a:t>
            </a:r>
          </a:p>
          <a:p>
            <a:pPr marL="0" indent="0">
              <a:buNone/>
            </a:pPr>
            <a:endParaRPr lang="fr-FR" sz="3200" b="1" dirty="0"/>
          </a:p>
          <a:p>
            <a:pPr>
              <a:buFontTx/>
              <a:buChar char="-"/>
            </a:pPr>
            <a:r>
              <a:rPr lang="fr-FR" sz="3200" b="1" dirty="0"/>
              <a:t>Travail d’équipe</a:t>
            </a:r>
          </a:p>
          <a:p>
            <a:endParaRPr lang="fr-FR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643BCEA-5AE3-4652-A44F-2840DB6CE0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504" y="241954"/>
            <a:ext cx="8712968" cy="668652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CONSEIL D’ADMINISTRATION de la CROIX BLEUE 2018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2050" name="Picture 2" descr="RÃ©sultat de recherche d'images pour &quot;dessin de solidaritÃ©&quot;">
            <a:extLst>
              <a:ext uri="{FF2B5EF4-FFF2-40B4-BE49-F238E27FC236}">
                <a16:creationId xmlns:a16="http://schemas.microsoft.com/office/drawing/2014/main" id="{92615AA3-690D-4E90-8392-11F62D8E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59" y="2204864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1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ege5-9f467c779-871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439" y="3815309"/>
            <a:ext cx="3764174" cy="28267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326" y="2148736"/>
            <a:ext cx="8491348" cy="438194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3000" b="1" dirty="0"/>
          </a:p>
          <a:p>
            <a:pPr>
              <a:buNone/>
            </a:pPr>
            <a:r>
              <a:rPr lang="fr-FR" sz="3000" b="1" dirty="0"/>
              <a:t>189 rue Belliard 75018 Paris, </a:t>
            </a:r>
          </a:p>
          <a:p>
            <a:pPr>
              <a:buNone/>
            </a:pPr>
            <a:r>
              <a:rPr lang="fr-FR" sz="3000" b="1" dirty="0"/>
              <a:t>est ouvert de 8h30 à 17h30</a:t>
            </a:r>
          </a:p>
          <a:p>
            <a:pPr>
              <a:buNone/>
            </a:pPr>
            <a:endParaRPr lang="fr-FR" sz="3000" b="1" dirty="0"/>
          </a:p>
          <a:p>
            <a:pPr>
              <a:buNone/>
            </a:pPr>
            <a:r>
              <a:rPr lang="fr-FR" sz="1900" b="1" u="sng" dirty="0">
                <a:solidFill>
                  <a:srgbClr val="002060"/>
                </a:solidFill>
                <a:hlinkClick r:id="rId5"/>
              </a:rPr>
              <a:t>cbleuesiege@gmail.com</a:t>
            </a:r>
            <a:endParaRPr lang="fr-FR" sz="1900" b="1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1900" b="1" u="sng" dirty="0">
                <a:solidFill>
                  <a:srgbClr val="002060"/>
                </a:solidFill>
              </a:rPr>
              <a:t>cbsiegechantal@gmail.com</a:t>
            </a:r>
          </a:p>
          <a:p>
            <a:pPr>
              <a:buNone/>
            </a:pPr>
            <a:r>
              <a:rPr lang="fr-FR" sz="1900" b="1" dirty="0"/>
              <a:t>01.42.28.37.37</a:t>
            </a:r>
          </a:p>
          <a:p>
            <a:pPr>
              <a:buNone/>
            </a:pPr>
            <a:r>
              <a:rPr lang="fr-FR" sz="1900" b="1" dirty="0"/>
              <a:t>01.42.28.88.18</a:t>
            </a:r>
          </a:p>
          <a:p>
            <a:pPr>
              <a:buNone/>
            </a:pPr>
            <a:r>
              <a:rPr lang="fr-FR" sz="1900" b="1" dirty="0"/>
              <a:t>07.61.51.40.10</a:t>
            </a:r>
          </a:p>
          <a:p>
            <a:pPr>
              <a:buNone/>
            </a:pPr>
            <a:endParaRPr lang="fr-FR" sz="3000" b="1" dirty="0"/>
          </a:p>
          <a:p>
            <a:pPr>
              <a:buNone/>
            </a:pPr>
            <a:r>
              <a:rPr lang="fr-FR" sz="1800" b="1" dirty="0"/>
              <a:t>                                                                             </a:t>
            </a:r>
          </a:p>
        </p:txBody>
      </p:sp>
      <p:pic>
        <p:nvPicPr>
          <p:cNvPr id="5" name="Image 4" descr="cb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871" y="853073"/>
            <a:ext cx="2483768" cy="1153178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7336273" y="113174"/>
            <a:ext cx="16866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</a:rPr>
              <a:t>Chantal GINOUX,</a:t>
            </a:r>
          </a:p>
          <a:p>
            <a:r>
              <a:rPr lang="fr-FR" sz="1500" b="1" dirty="0">
                <a:solidFill>
                  <a:schemeClr val="bg1"/>
                </a:solidFill>
              </a:rPr>
              <a:t> Responsable</a:t>
            </a:r>
          </a:p>
          <a:p>
            <a:r>
              <a:rPr lang="fr-FR" sz="1500" b="1" dirty="0">
                <a:solidFill>
                  <a:schemeClr val="bg1"/>
                </a:solidFill>
              </a:rPr>
              <a:t> du siège.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37054" y="2131985"/>
            <a:ext cx="1372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i="1" dirty="0">
                <a:solidFill>
                  <a:schemeClr val="bg1"/>
                </a:solidFill>
              </a:rPr>
              <a:t>Sylvie MONTEUX, secrétaire</a:t>
            </a:r>
          </a:p>
          <a:p>
            <a:r>
              <a:rPr lang="fr-FR" sz="1500" b="1" i="1" dirty="0">
                <a:solidFill>
                  <a:schemeClr val="bg1"/>
                </a:solidFill>
              </a:rPr>
              <a:t>( longue maladie)</a:t>
            </a:r>
            <a:endParaRPr lang="fr-FR" sz="1500" i="1" dirty="0">
              <a:solidFill>
                <a:schemeClr val="bg1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4464EA-6F39-44AF-A710-6F0055F54BAA}"/>
              </a:ext>
            </a:extLst>
          </p:cNvPr>
          <p:cNvSpPr/>
          <p:nvPr/>
        </p:nvSpPr>
        <p:spPr>
          <a:xfrm>
            <a:off x="7773599" y="1059712"/>
            <a:ext cx="117051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</a:rPr>
              <a:t>Valencia </a:t>
            </a:r>
          </a:p>
          <a:p>
            <a:r>
              <a:rPr lang="fr-FR" sz="1500" b="1" dirty="0">
                <a:solidFill>
                  <a:schemeClr val="bg1"/>
                </a:solidFill>
              </a:rPr>
              <a:t>ALLAIRE</a:t>
            </a:r>
          </a:p>
          <a:p>
            <a:r>
              <a:rPr lang="fr-FR" sz="1500" b="1" dirty="0">
                <a:solidFill>
                  <a:schemeClr val="bg1"/>
                </a:solidFill>
              </a:rPr>
              <a:t>Secrétaire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9F02-653B-4458-A2AD-5811E149BD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3608" y="161907"/>
            <a:ext cx="4895109" cy="564308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ROLE ET LES MISSIONS DU SIEGE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8" name="Image 7" descr="Une image contenant personne, souriant, habits, intérieur&#10;&#10;Description générée avec un niveau de confiance élevé">
            <a:extLst>
              <a:ext uri="{FF2B5EF4-FFF2-40B4-BE49-F238E27FC236}">
                <a16:creationId xmlns:a16="http://schemas.microsoft.com/office/drawing/2014/main" id="{83C47B4F-D01D-4A70-B74F-75C3C6CDED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32541"/>
            <a:ext cx="764144" cy="730226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13" name="Image 12" descr="Une image contenant intérieur, rideau, mur, meubles&#10;&#10;Description générée avec un niveau de confiance très élevé">
            <a:extLst>
              <a:ext uri="{FF2B5EF4-FFF2-40B4-BE49-F238E27FC236}">
                <a16:creationId xmlns:a16="http://schemas.microsoft.com/office/drawing/2014/main" id="{ED7397EB-39B0-43E3-A390-09D25344B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55" y="5007247"/>
            <a:ext cx="1142577" cy="1523436"/>
          </a:xfrm>
          <a:prstGeom prst="rect">
            <a:avLst/>
          </a:prstGeom>
        </p:spPr>
      </p:pic>
      <p:pic>
        <p:nvPicPr>
          <p:cNvPr id="16" name="Image 15" descr="Une image contenant personne, ciel, fenêt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758B2A31-5699-4A59-A4AA-3B80D91496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2061"/>
            <a:ext cx="764144" cy="766988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16F8831-8618-4081-9D59-022D05A552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76" y="2485692"/>
            <a:ext cx="616656" cy="822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9"/>
    </mc:Choice>
    <mc:Fallback xmlns="">
      <p:transition spd="slow" advTm="5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E8B6597-6E3B-44CA-B270-04711A41D7D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403648" y="239699"/>
            <a:ext cx="4762872" cy="575915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ROLE DU SIEGE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375B6F1-99AE-41B1-B2BE-0EDDC1723D6E}"/>
              </a:ext>
            </a:extLst>
          </p:cNvPr>
          <p:cNvSpPr txBox="1">
            <a:spLocks/>
          </p:cNvSpPr>
          <p:nvPr/>
        </p:nvSpPr>
        <p:spPr>
          <a:xfrm>
            <a:off x="395534" y="1130202"/>
            <a:ext cx="6840761" cy="548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highlight>
                  <a:srgbClr val="00FF00"/>
                </a:highlight>
              </a:rPr>
              <a:t>EN INTERNE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Administratif</a:t>
            </a:r>
          </a:p>
          <a:p>
            <a:pPr marL="0" indent="0"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Comptabilité du siège</a:t>
            </a:r>
          </a:p>
          <a:p>
            <a:pPr marL="0" indent="0">
              <a:buFont typeface="Wingdings 3" charset="2"/>
              <a:buNone/>
            </a:pPr>
            <a:endParaRPr lang="fr-FR" sz="3000" b="1" dirty="0"/>
          </a:p>
          <a:p>
            <a:pPr>
              <a:buFontTx/>
              <a:buChar char="-"/>
            </a:pPr>
            <a:r>
              <a:rPr lang="fr-FR" sz="3000" b="1" dirty="0"/>
              <a:t>Communication</a:t>
            </a:r>
          </a:p>
          <a:p>
            <a:pPr marL="0" indent="0">
              <a:buFont typeface="Wingdings 3" charset="2"/>
              <a:buNone/>
            </a:pPr>
            <a:endParaRPr lang="fr-FR" sz="3000" b="1" dirty="0"/>
          </a:p>
          <a:p>
            <a:pPr>
              <a:buFontTx/>
              <a:buChar char="-"/>
            </a:pPr>
            <a:endParaRPr lang="fr-FR" sz="3000" b="1" dirty="0"/>
          </a:p>
          <a:p>
            <a:endParaRPr lang="fr-FR" dirty="0"/>
          </a:p>
        </p:txBody>
      </p:sp>
      <p:pic>
        <p:nvPicPr>
          <p:cNvPr id="5122" name="Picture 2" descr="RÃ©sultat de recherche d'images pour &quot;DESSIN DE COMPTABILITE&quot;">
            <a:extLst>
              <a:ext uri="{FF2B5EF4-FFF2-40B4-BE49-F238E27FC236}">
                <a16:creationId xmlns:a16="http://schemas.microsoft.com/office/drawing/2014/main" id="{E771B94E-88FB-48F5-87E4-625BDDF5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203">
            <a:off x="4913437" y="2006793"/>
            <a:ext cx="2129079" cy="14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D95EC1-9737-4BB0-B6B2-983C0D2B2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506">
            <a:off x="5458281" y="3601475"/>
            <a:ext cx="1076596" cy="1514989"/>
          </a:xfrm>
          <a:prstGeom prst="rect">
            <a:avLst/>
          </a:prstGeom>
        </p:spPr>
      </p:pic>
      <p:pic>
        <p:nvPicPr>
          <p:cNvPr id="5124" name="Picture 4" descr="http://www.croixbleue.fr/IMG/arton439.jpg?1511987989">
            <a:extLst>
              <a:ext uri="{FF2B5EF4-FFF2-40B4-BE49-F238E27FC236}">
                <a16:creationId xmlns:a16="http://schemas.microsoft.com/office/drawing/2014/main" id="{0ECAE58E-7A55-430B-8875-C3C934D7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42">
            <a:off x="4639156" y="4588502"/>
            <a:ext cx="1004759" cy="14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86463" cy="606734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fr-FR" sz="4800" b="1" dirty="0">
                <a:highlight>
                  <a:srgbClr val="00FF00"/>
                </a:highlight>
              </a:rPr>
              <a:t>EN EXTERNE</a:t>
            </a:r>
          </a:p>
          <a:p>
            <a:pPr marL="0" indent="0" fontAlgn="base">
              <a:buNone/>
            </a:pPr>
            <a:endParaRPr lang="fr-FR" sz="4800" b="1" dirty="0">
              <a:highlight>
                <a:srgbClr val="00FF00"/>
              </a:highlight>
            </a:endParaRPr>
          </a:p>
          <a:p>
            <a:pPr marL="0" indent="0" fontAlgn="base">
              <a:buNone/>
            </a:pPr>
            <a:endParaRPr lang="fr-FR" sz="4800" b="1" dirty="0">
              <a:highlight>
                <a:srgbClr val="00FF00"/>
              </a:highlight>
            </a:endParaRPr>
          </a:p>
          <a:p>
            <a:pPr fontAlgn="base">
              <a:buFontTx/>
              <a:buChar char="-"/>
            </a:pPr>
            <a:r>
              <a:rPr lang="fr-FR" sz="5500" b="1" dirty="0"/>
              <a:t>Accueil et orientation</a:t>
            </a:r>
          </a:p>
          <a:p>
            <a:pPr marL="0" indent="0" fontAlgn="base">
              <a:buNone/>
            </a:pPr>
            <a:endParaRPr lang="fr-FR" sz="5500" b="1" dirty="0"/>
          </a:p>
          <a:p>
            <a:pPr marL="0" indent="0" fontAlgn="base">
              <a:buNone/>
            </a:pPr>
            <a:endParaRPr lang="fr-FR" sz="5500" b="1" dirty="0">
              <a:highlight>
                <a:srgbClr val="00FF00"/>
              </a:highlight>
            </a:endParaRPr>
          </a:p>
          <a:p>
            <a:pPr fontAlgn="base">
              <a:buFontTx/>
              <a:buChar char="-"/>
            </a:pPr>
            <a:r>
              <a:rPr lang="fr-FR" sz="5500" b="1" dirty="0"/>
              <a:t>Partenaires Associatif</a:t>
            </a:r>
          </a:p>
          <a:p>
            <a:pPr fontAlgn="base">
              <a:buFontTx/>
              <a:buChar char="-"/>
            </a:pPr>
            <a:endParaRPr lang="fr-FR" sz="5500" b="1" dirty="0"/>
          </a:p>
          <a:p>
            <a:pPr fontAlgn="base">
              <a:buFontTx/>
              <a:buChar char="-"/>
            </a:pPr>
            <a:endParaRPr lang="fr-FR" sz="5500" b="1" dirty="0"/>
          </a:p>
          <a:p>
            <a:pPr fontAlgn="base">
              <a:buFontTx/>
              <a:buChar char="-"/>
            </a:pPr>
            <a:r>
              <a:rPr lang="fr-FR" sz="5500" b="1" dirty="0"/>
              <a:t>Instances de tutelles</a:t>
            </a:r>
          </a:p>
          <a:p>
            <a:pPr fontAlgn="base">
              <a:buFontTx/>
              <a:buChar char="-"/>
            </a:pPr>
            <a:endParaRPr lang="fr-FR" sz="3000" b="1" dirty="0"/>
          </a:p>
          <a:p>
            <a:pPr marL="0" lvl="0" indent="0" algn="ctr" fontAlgn="base">
              <a:buNone/>
            </a:pPr>
            <a:r>
              <a:rPr lang="fr-FR" sz="9200" b="1" dirty="0"/>
              <a:t> </a:t>
            </a:r>
            <a:r>
              <a:rPr lang="fr-FR" dirty="0"/>
              <a:t> </a:t>
            </a:r>
          </a:p>
          <a:p>
            <a:pPr lvl="0" algn="just"/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550B61B-E99B-480E-ACDA-FF3E0180814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8693" y="113174"/>
            <a:ext cx="4895109" cy="564308"/>
          </a:xfrm>
          <a:prstGeom prst="rect">
            <a:avLst/>
          </a:prstGeom>
          <a:solidFill>
            <a:srgbClr val="92D050"/>
          </a:soli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ROLE ET  MISSIONS DU SIEGE</a:t>
            </a:r>
            <a:endParaRPr kumimoji="0" lang="fr-FR" sz="23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5" name="Image 4" descr="Une image contenant personne, intérieur, mur, groupe&#10;&#10;Description générée avec un niveau de confiance très élevé">
            <a:extLst>
              <a:ext uri="{FF2B5EF4-FFF2-40B4-BE49-F238E27FC236}">
                <a16:creationId xmlns:a16="http://schemas.microsoft.com/office/drawing/2014/main" id="{9B0A2F24-D49C-47AD-ADCD-11D88DBB4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64" y="834252"/>
            <a:ext cx="1741625" cy="1250032"/>
          </a:xfrm>
          <a:prstGeom prst="rect">
            <a:avLst/>
          </a:prstGeom>
        </p:spPr>
      </p:pic>
      <p:pic>
        <p:nvPicPr>
          <p:cNvPr id="15" name="Image 1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A736E61-FDCD-4A6A-94A7-39190FD5E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801">
            <a:off x="5665015" y="3908113"/>
            <a:ext cx="1465173" cy="2034744"/>
          </a:xfrm>
          <a:prstGeom prst="rect">
            <a:avLst/>
          </a:prstGeom>
        </p:spPr>
      </p:pic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0CA15B2-D58B-42ED-B6DF-E7D62B73B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803">
            <a:off x="5693988" y="4503600"/>
            <a:ext cx="1465173" cy="2034744"/>
          </a:xfrm>
          <a:prstGeom prst="rect">
            <a:avLst/>
          </a:prstGeom>
        </p:spPr>
      </p:pic>
      <p:pic>
        <p:nvPicPr>
          <p:cNvPr id="4100" name="Picture 4" descr="RÃ©sultat de recherche d'images pour &quot;LOGO CNAMTS&quot;">
            <a:extLst>
              <a:ext uri="{FF2B5EF4-FFF2-40B4-BE49-F238E27FC236}">
                <a16:creationId xmlns:a16="http://schemas.microsoft.com/office/drawing/2014/main" id="{B9414096-0A3B-498E-B3DC-F237111A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3165"/>
            <a:ext cx="1666900" cy="7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LOGO DGS&quot;">
            <a:extLst>
              <a:ext uri="{FF2B5EF4-FFF2-40B4-BE49-F238E27FC236}">
                <a16:creationId xmlns:a16="http://schemas.microsoft.com/office/drawing/2014/main" id="{8029BFBC-82C0-414D-BC50-80782558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31" y="5805264"/>
            <a:ext cx="680864" cy="6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"/>
    </mc:Choice>
    <mc:Fallback xmlns="">
      <p:transition spd="slow" advTm="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2F82734-DE96-43E4-89FE-8A2F19D175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8000" y="609600"/>
            <a:ext cx="6447500" cy="617475"/>
          </a:xfrm>
          <a:prstGeom prst="rect">
            <a:avLst/>
          </a:prstGeo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u="none" strike="noStrike" cap="none" normalizeH="0" baseline="0" dirty="0">
                <a:ln>
                  <a:noFill/>
                </a:ln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ROLE </a:t>
            </a:r>
            <a:r>
              <a:rPr lang="fr-FR" sz="3000" dirty="0"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ET  MISSIONS </a:t>
            </a:r>
            <a:r>
              <a:rPr kumimoji="0" lang="fr-FR" sz="3000" u="none" strike="noStrike" cap="none" normalizeH="0" baseline="0" dirty="0">
                <a:ln>
                  <a:noFill/>
                </a:ln>
                <a:effectLst/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DU SIEGE</a:t>
            </a:r>
            <a:endParaRPr kumimoji="0" lang="fr-FR" sz="3000" u="none" strike="noStrike" cap="none" normalizeH="0" baseline="0" dirty="0">
              <a:ln>
                <a:noFill/>
              </a:ln>
              <a:effectLst/>
              <a:latin typeface="Cooper Black" panose="0208090404030B020404" pitchFamily="18" charset="0"/>
              <a:cs typeface="Arial" pitchFamily="34" charset="0"/>
            </a:endParaRPr>
          </a:p>
        </p:txBody>
      </p:sp>
      <p:pic>
        <p:nvPicPr>
          <p:cNvPr id="9" name="Image 8" descr="Une image contenant personne, debout, photo, groupe&#10;&#10;Description générée automatiquement">
            <a:extLst>
              <a:ext uri="{FF2B5EF4-FFF2-40B4-BE49-F238E27FC236}">
                <a16:creationId xmlns:a16="http://schemas.microsoft.com/office/drawing/2014/main" id="{3A6ED6B1-4CD2-4301-A650-285ACC6C1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15117" b="-4"/>
          <a:stretch/>
        </p:blipFill>
        <p:spPr>
          <a:xfrm>
            <a:off x="357491" y="1265375"/>
            <a:ext cx="1951476" cy="1826881"/>
          </a:xfrm>
          <a:prstGeom prst="rect">
            <a:avLst/>
          </a:prstGeom>
        </p:spPr>
      </p:pic>
      <p:pic>
        <p:nvPicPr>
          <p:cNvPr id="14" name="Image 13" descr="Une image contenant personne, posant, extérieur, groupe&#10;&#10;Description générée automatiquement">
            <a:extLst>
              <a:ext uri="{FF2B5EF4-FFF2-40B4-BE49-F238E27FC236}">
                <a16:creationId xmlns:a16="http://schemas.microsoft.com/office/drawing/2014/main" id="{7B1D1B04-0C85-4B99-85A1-C2F8AB77B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r="19878"/>
          <a:stretch/>
        </p:blipFill>
        <p:spPr>
          <a:xfrm rot="21600000">
            <a:off x="2611934" y="1227075"/>
            <a:ext cx="1962037" cy="1825623"/>
          </a:xfrm>
          <a:prstGeom prst="rect">
            <a:avLst/>
          </a:prstGeom>
        </p:spPr>
      </p:pic>
      <p:sp>
        <p:nvSpPr>
          <p:cNvPr id="7172" name="Isosceles Triangle 8">
            <a:extLst>
              <a:ext uri="{FF2B5EF4-FFF2-40B4-BE49-F238E27FC236}">
                <a16:creationId xmlns:a16="http://schemas.microsoft.com/office/drawing/2014/main" id="{339B2E5C-7D38-46FD-A927-39796E8F9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http://www.croixbleue.fr/IMG/arton496.jpg?1541016086">
            <a:extLst>
              <a:ext uri="{FF2B5EF4-FFF2-40B4-BE49-F238E27FC236}">
                <a16:creationId xmlns:a16="http://schemas.microsoft.com/office/drawing/2014/main" id="{F6342966-7F58-4845-B015-B02ABD74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22032" b="1"/>
          <a:stretch/>
        </p:blipFill>
        <p:spPr bwMode="auto">
          <a:xfrm>
            <a:off x="378513" y="3130556"/>
            <a:ext cx="1934548" cy="18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P900406569[1]">
            <a:extLst>
              <a:ext uri="{FF2B5EF4-FFF2-40B4-BE49-F238E27FC236}">
                <a16:creationId xmlns:a16="http://schemas.microsoft.com/office/drawing/2014/main" id="{EA76C2F5-BA5F-4EE7-8C95-DE628DE40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6602" b="-3"/>
          <a:stretch/>
        </p:blipFill>
        <p:spPr bwMode="auto">
          <a:xfrm>
            <a:off x="2623457" y="3428999"/>
            <a:ext cx="1962037" cy="18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2CB90ED-7AFC-445D-B578-5B99EF27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003" y="488728"/>
            <a:ext cx="3856419" cy="5880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dirty="0">
              <a:highlight>
                <a:srgbClr val="00FF00"/>
              </a:highlight>
            </a:endParaRPr>
          </a:p>
          <a:p>
            <a:r>
              <a:rPr lang="fr-FR" sz="3000" b="1" dirty="0"/>
              <a:t>GESTION des différentes manifestations de la CROIX BLEUE</a:t>
            </a:r>
          </a:p>
          <a:p>
            <a:endParaRPr lang="fr-FR" sz="3000" b="1" dirty="0"/>
          </a:p>
          <a:p>
            <a:r>
              <a:rPr lang="fr-FR" sz="3000" b="1" dirty="0"/>
              <a:t>INTERFACE entre les différentes instances en interne et en externe</a:t>
            </a:r>
          </a:p>
          <a:p>
            <a:endParaRPr lang="fr-FR" dirty="0"/>
          </a:p>
        </p:txBody>
      </p:sp>
      <p:pic>
        <p:nvPicPr>
          <p:cNvPr id="17" name="Picture 8" descr="http://blaueskreuz.ch/wp-content/uploads/2016/01/logoint.png">
            <a:extLst>
              <a:ext uri="{FF2B5EF4-FFF2-40B4-BE49-F238E27FC236}">
                <a16:creationId xmlns:a16="http://schemas.microsoft.com/office/drawing/2014/main" id="{C232DDF6-3951-4C00-A2E2-0322F7A0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9" y="5367597"/>
            <a:ext cx="1619672" cy="8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2DDE9F-E7DB-43D3-BD0E-598BEB3A7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46" y="5254622"/>
            <a:ext cx="1934548" cy="1493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06"/>
    </mc:Choice>
    <mc:Fallback xmlns="">
      <p:transition spd="slow" advTm="2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auseEvt time="16673" objId="4"/>
        <p14:seekEvt time="16673" objId="4" seek="108398"/>
        <p14:stopEvt time="29106" objId="4"/>
      </p14:showEvtLst>
    </p:ext>
  </p:extLs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472</Words>
  <Application>Microsoft Office PowerPoint</Application>
  <PresentationFormat>Affichage à l'écran (4:3)</PresentationFormat>
  <Paragraphs>173</Paragraphs>
  <Slides>17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Cooper Black</vt:lpstr>
      <vt:lpstr>Helvetica Neue</vt:lpstr>
      <vt:lpstr>Trebuchet MS</vt:lpstr>
      <vt:lpstr>Wingdings 3</vt:lpstr>
      <vt:lpstr>Facette</vt:lpstr>
      <vt:lpstr>LA CROIX BLEUE FRANCAISE</vt:lpstr>
      <vt:lpstr>Présentation PowerPoint</vt:lpstr>
      <vt:lpstr>CONSEIL D’ADMINISTRATION de la CROIX BLEUE 2018</vt:lpstr>
      <vt:lpstr>CONSEIL D’ADMINISTRATION de la CROIX BLEUE 2018</vt:lpstr>
      <vt:lpstr>CONSEIL D’ADMINISTRATION de la CROIX BLEUE 2018</vt:lpstr>
      <vt:lpstr>ROLE ET LES MISSIONS DU SIEGE</vt:lpstr>
      <vt:lpstr>Présentation PowerPoint</vt:lpstr>
      <vt:lpstr>ROLE ET  MISSIONS DU SIEGE</vt:lpstr>
      <vt:lpstr>ROLE ET  MISSIONS DU SIEGE</vt:lpstr>
      <vt:lpstr>LA COMMISSION DE FORMATION</vt:lpstr>
      <vt:lpstr>LA COMMISSION DE FORMATION</vt:lpstr>
      <vt:lpstr>LA COMMISSION DES FINANCES</vt:lpstr>
      <vt:lpstr>LA COMMISSION DES FINANCES</vt:lpstr>
      <vt:lpstr>LES DOCS DE FIN D’ANNEE: ce qui change</vt:lpstr>
      <vt:lpstr>LES DOCS DE FIN D’ANNEE ce qui change …</vt:lpstr>
      <vt:lpstr>LES DOCS DE FIN D’ANNEE VOS PROPOSITIONS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CROIX BLEUE FRANCAISE</dc:title>
  <dc:creator>chantal ginoux</dc:creator>
  <cp:lastModifiedBy>chantal ginoux</cp:lastModifiedBy>
  <cp:revision>13</cp:revision>
  <dcterms:created xsi:type="dcterms:W3CDTF">2018-11-25T21:53:49Z</dcterms:created>
  <dcterms:modified xsi:type="dcterms:W3CDTF">2020-01-23T12:35:06Z</dcterms:modified>
</cp:coreProperties>
</file>